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Montserrat" panose="00000500000000000000" pitchFamily="50" charset="0"/>
      <p:regular r:id="rId12"/>
      <p:bold r:id="rId13"/>
      <p:italic r:id="rId14"/>
      <p:boldItalic r:id="rId15"/>
    </p:embeddedFont>
    <p:embeddedFont>
      <p:font typeface="Lato" panose="020F0502020204030203"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7CB1DE2-69EC-43D2-AA96-F98F45491953}">
  <a:tblStyle styleId="{C7CB1DE2-69EC-43D2-AA96-F98F4549195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1f87997393_0_7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1f87997393_0_7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f87997393_0_7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1f87997393_0_7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f87997393_0_8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f87997393_0_8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f87997393_0_8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f87997393_0_8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1f87997393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1f87997393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1f87997393_0_8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1f87997393_0_8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248099b2ba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248099b2ba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1f87997393_0_8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1f87997393_0_8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1f87997393_0_1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1f87997393_0_1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 Target="../slides/slide2.xml"/><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Google Shape;10;p2"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Google Shape;11;p2"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Google Shape;12;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Google Shape;13;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
        <p:nvSpPr>
          <p:cNvPr id="15" name="Google Shape;15;p2"/>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Google Shape;136;p11">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1">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11">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11"/>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11"/>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1"/>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1"/>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1"/>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 name="Google Shape;159;p11"/>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Google Shape;160;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Google Shape;162;p12">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2">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2">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2">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 name="Google Shape;169;p12"/>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Google Shape;170;p12"/>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Google Shape;171;p12"/>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Google Shape;172;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3"/>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 name="Google Shape;177;p1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300"/>
              <a:buNone/>
              <a:defRPr/>
            </a:lvl1pPr>
          </a:lstStyle>
          <a:p>
            <a:endParaRPr/>
          </a:p>
        </p:txBody>
      </p:sp>
      <p:sp>
        <p:nvSpPr>
          <p:cNvPr id="178" name="Google Shape;178;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
        <p:nvSpPr>
          <p:cNvPr id="179" name="Google Shape;179;p1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1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 name="Google Shape;203;p14"/>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Google Shape;205;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
        <p:nvSpPr>
          <p:cNvPr id="206" name="Google Shape;206;p14">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4">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14">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14">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Google Shape;211;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Google Shape;213;p16"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Google Shape;214;p1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Google Shape;215;p16"/>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Google Shape;216;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‹N°›</a:t>
            </a:fld>
            <a:endParaRPr/>
          </a:p>
        </p:txBody>
      </p:sp>
      <p:sp>
        <p:nvSpPr>
          <p:cNvPr id="217" name="Google Shape;217;p16">
            <a:hlinkClick r:id="rId3"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6">
            <a:hlinkClick r:id="rId3"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6">
            <a:hlinkClick r:id="rId3"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16">
            <a:hlinkClick r:id="rId3"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Google Shape;3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
        <p:nvSpPr>
          <p:cNvPr id="39" name="Google Shape;39;p3">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4"/>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4"/>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 name="Google Shape;6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‹N°›</a:t>
            </a:fld>
            <a:endParaRPr/>
          </a:p>
        </p:txBody>
      </p:sp>
      <p:sp>
        <p:nvSpPr>
          <p:cNvPr id="64" name="Google Shape;64;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5">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5">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5">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Google Shape;74;p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Google Shape;7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Google Shape;77;p6"/>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Google Shape;78;p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6"/>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Google Shape;80;p6">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6">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6">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6">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6"/>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Google Shape;8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Google Shape;90;p7"/>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Google Shape;91;p7"/>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7">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7">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7">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Google Shape;100;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‹N°›</a:t>
            </a:fld>
            <a:endParaRPr/>
          </a:p>
        </p:txBody>
      </p:sp>
      <p:sp>
        <p:nvSpPr>
          <p:cNvPr id="101" name="Google Shape;101;p7"/>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Google Shape;103;p8">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8">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8">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 name="Google Shape;110;p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Google Shape;111;p8"/>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Google Shape;112;p8"/>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Google Shape;113;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Google Shape;115;p9">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Google Shape;123;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Google Shape;125;p10">
            <a:hlinkClick r:id="rId2" action="ppaction://hlinksldjump"/>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0">
            <a:hlinkClick r:id="rId2" action="ppaction://hlinksldjump"/>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0">
            <a:hlinkClick r:id="rId2" action="ppaction://hlinksldjump"/>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0">
            <a:hlinkClick r:id="rId2" action="ppaction://hlinksldjump"/>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1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132;p10"/>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Google Shape;133;p10"/>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noAutofit/>
          </a:bodyPr>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Google Shape;13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GB"/>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8.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pic>
        <p:nvPicPr>
          <p:cNvPr id="228" name="Google Shape;228;p17"/>
          <p:cNvPicPr preferRelativeResize="0"/>
          <p:nvPr/>
        </p:nvPicPr>
        <p:blipFill>
          <a:blip r:embed="rId3">
            <a:alphaModFix/>
          </a:blip>
          <a:stretch>
            <a:fillRect/>
          </a:stretch>
        </p:blipFill>
        <p:spPr>
          <a:xfrm>
            <a:off x="0" y="0"/>
            <a:ext cx="9144003" cy="5143501"/>
          </a:xfrm>
          <a:prstGeom prst="rect">
            <a:avLst/>
          </a:prstGeom>
          <a:noFill/>
          <a:ln>
            <a:noFill/>
          </a:ln>
        </p:spPr>
      </p:pic>
      <p:pic>
        <p:nvPicPr>
          <p:cNvPr id="229" name="Google Shape;229;p17"/>
          <p:cNvPicPr preferRelativeResize="0"/>
          <p:nvPr/>
        </p:nvPicPr>
        <p:blipFill>
          <a:blip r:embed="rId4">
            <a:alphaModFix/>
          </a:blip>
          <a:stretch>
            <a:fillRect/>
          </a:stretch>
        </p:blipFill>
        <p:spPr>
          <a:xfrm>
            <a:off x="327725" y="284500"/>
            <a:ext cx="2464600" cy="2464600"/>
          </a:xfrm>
          <a:prstGeom prst="rect">
            <a:avLst/>
          </a:prstGeom>
          <a:noFill/>
          <a:ln>
            <a:noFill/>
          </a:ln>
        </p:spPr>
      </p:pic>
      <p:pic>
        <p:nvPicPr>
          <p:cNvPr id="230" name="Google Shape;230;p17"/>
          <p:cNvPicPr preferRelativeResize="0"/>
          <p:nvPr/>
        </p:nvPicPr>
        <p:blipFill>
          <a:blip r:embed="rId5">
            <a:alphaModFix/>
          </a:blip>
          <a:stretch>
            <a:fillRect/>
          </a:stretch>
        </p:blipFill>
        <p:spPr>
          <a:xfrm>
            <a:off x="4194800" y="3779825"/>
            <a:ext cx="4780876" cy="129915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8"/>
          <p:cNvSpPr txBox="1">
            <a:spLocks noGrp="1"/>
          </p:cNvSpPr>
          <p:nvPr>
            <p:ph type="title"/>
          </p:nvPr>
        </p:nvSpPr>
        <p:spPr>
          <a:xfrm>
            <a:off x="1297500" y="1132625"/>
            <a:ext cx="7038900" cy="4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latin typeface="Montserrat" panose="00000500000000000000" pitchFamily="50" charset="0"/>
              </a:rPr>
              <a:t>Introduction to SQL</a:t>
            </a:r>
            <a:endParaRPr dirty="0">
              <a:latin typeface="Montserrat" panose="00000500000000000000" pitchFamily="50" charset="0"/>
            </a:endParaRPr>
          </a:p>
        </p:txBody>
      </p:sp>
      <p:sp>
        <p:nvSpPr>
          <p:cNvPr id="236" name="Google Shape;236;p18"/>
          <p:cNvSpPr txBox="1"/>
          <p:nvPr/>
        </p:nvSpPr>
        <p:spPr>
          <a:xfrm>
            <a:off x="1297500" y="2031600"/>
            <a:ext cx="6627000" cy="2539126"/>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GB" sz="1700" dirty="0">
                <a:solidFill>
                  <a:schemeClr val="lt1"/>
                </a:solidFill>
                <a:latin typeface="Lato" panose="020F0502020204030203" pitchFamily="34" charset="0"/>
                <a:ea typeface="Lato"/>
                <a:cs typeface="Lato"/>
                <a:sym typeface="Lato"/>
              </a:rPr>
              <a:t>SQL Databases are frequently utilized as Relational Databases for the deployment of Cloud applications. They offer a variety of tools for accessing, adding, managing, and processing data in addition to high-performance analytics. It is a database system that is simple to use, has reliable classification functions, and provides straightforward dependability.</a:t>
            </a:r>
            <a:endParaRPr sz="1700" dirty="0">
              <a:solidFill>
                <a:schemeClr val="lt1"/>
              </a:solidFill>
              <a:latin typeface="Lato" panose="020F0502020204030203" pitchFamily="34" charset="0"/>
              <a:ea typeface="Lato"/>
              <a:cs typeface="Lato"/>
              <a:sym typeface="Lato"/>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1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History of SQL</a:t>
            </a:r>
            <a:endParaRPr dirty="0"/>
          </a:p>
        </p:txBody>
      </p:sp>
      <p:sp>
        <p:nvSpPr>
          <p:cNvPr id="242" name="Google Shape;242;p1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700" dirty="0"/>
              <a:t>In 1970, "A Relational Model of Data for Large Shared Data Banks" was released by eminent computer scientist "E.F. </a:t>
            </a:r>
            <a:r>
              <a:rPr lang="en-GB" sz="1700" dirty="0" err="1"/>
              <a:t>Codd</a:t>
            </a:r>
            <a:r>
              <a:rPr lang="en-GB" sz="1700" dirty="0"/>
              <a:t>".</a:t>
            </a:r>
            <a:endParaRPr sz="1700" dirty="0"/>
          </a:p>
          <a:p>
            <a:pPr marL="0" lvl="0" indent="0" algn="l" rtl="0">
              <a:spcBef>
                <a:spcPts val="1600"/>
              </a:spcBef>
              <a:spcAft>
                <a:spcPts val="0"/>
              </a:spcAft>
              <a:buNone/>
            </a:pPr>
            <a:r>
              <a:rPr lang="en-GB" sz="1700" dirty="0"/>
              <a:t>The E.F. </a:t>
            </a:r>
            <a:r>
              <a:rPr lang="en-GB" sz="1700" dirty="0" err="1"/>
              <a:t>Codd</a:t>
            </a:r>
            <a:r>
              <a:rPr lang="en-GB" sz="1700" dirty="0"/>
              <a:t> study provided the information that IBM researchers Raymond Boyce and Donald Chamberlin used to develop the SEQUEL (Structured English Query Language). In 1970, SQL was created at IBM Corporation's San Jose Research Laboratory.</a:t>
            </a:r>
            <a:endParaRPr sz="1700" dirty="0"/>
          </a:p>
          <a:p>
            <a:pPr marL="0" lvl="0" indent="0" algn="l" rtl="0">
              <a:spcBef>
                <a:spcPts val="1600"/>
              </a:spcBef>
              <a:spcAft>
                <a:spcPts val="1600"/>
              </a:spcAft>
              <a:buNone/>
            </a:pPr>
            <a:endParaRPr sz="1700" dirty="0"/>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2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Features of SQL</a:t>
            </a:r>
            <a:endParaRPr dirty="0"/>
          </a:p>
        </p:txBody>
      </p:sp>
      <p:sp>
        <p:nvSpPr>
          <p:cNvPr id="248" name="Google Shape;248;p20"/>
          <p:cNvSpPr txBox="1"/>
          <p:nvPr/>
        </p:nvSpPr>
        <p:spPr>
          <a:xfrm>
            <a:off x="3831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dirty="0">
                <a:solidFill>
                  <a:srgbClr val="FFFFFF"/>
                </a:solidFill>
                <a:latin typeface="Montserrat"/>
                <a:ea typeface="Montserrat"/>
                <a:cs typeface="Montserrat"/>
                <a:sym typeface="Montserrat"/>
              </a:rPr>
              <a:t>01</a:t>
            </a:r>
            <a:endParaRPr dirty="0">
              <a:solidFill>
                <a:srgbClr val="FFFFFF"/>
              </a:solidFill>
            </a:endParaRPr>
          </a:p>
          <a:p>
            <a:pPr marL="0" lvl="0" indent="0" algn="l" rtl="0">
              <a:spcBef>
                <a:spcPts val="0"/>
              </a:spcBef>
              <a:spcAft>
                <a:spcPts val="0"/>
              </a:spcAft>
              <a:buNone/>
            </a:pPr>
            <a:endParaRPr sz="1300" dirty="0">
              <a:solidFill>
                <a:srgbClr val="FFFFFF"/>
              </a:solidFill>
            </a:endParaRPr>
          </a:p>
        </p:txBody>
      </p:sp>
      <p:sp>
        <p:nvSpPr>
          <p:cNvPr id="249" name="Google Shape;249;p20"/>
          <p:cNvSpPr txBox="1">
            <a:spLocks noGrp="1"/>
          </p:cNvSpPr>
          <p:nvPr>
            <p:ph type="body" idx="1"/>
          </p:nvPr>
        </p:nvSpPr>
        <p:spPr>
          <a:xfrm>
            <a:off x="1116000" y="1743675"/>
            <a:ext cx="7929600" cy="808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500" dirty="0">
                <a:solidFill>
                  <a:srgbClr val="FFFFFF"/>
                </a:solidFill>
              </a:rPr>
              <a:t>A SQL operation can easily be implemented using SQL procedural language statements and features, which allow you to integrate control-flow logic into conventional static and dynamic SQL statements.</a:t>
            </a:r>
            <a:endParaRPr sz="1500" dirty="0">
              <a:solidFill>
                <a:srgbClr val="FFFFFF"/>
              </a:solidFill>
            </a:endParaRPr>
          </a:p>
        </p:txBody>
      </p:sp>
      <p:sp>
        <p:nvSpPr>
          <p:cNvPr id="250" name="Google Shape;250;p20"/>
          <p:cNvSpPr txBox="1"/>
          <p:nvPr/>
        </p:nvSpPr>
        <p:spPr>
          <a:xfrm>
            <a:off x="3831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51" name="Google Shape;251;p20"/>
          <p:cNvSpPr txBox="1">
            <a:spLocks noGrp="1"/>
          </p:cNvSpPr>
          <p:nvPr>
            <p:ph type="body" idx="1"/>
          </p:nvPr>
        </p:nvSpPr>
        <p:spPr>
          <a:xfrm>
            <a:off x="1116000" y="2658513"/>
            <a:ext cx="7929600" cy="808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500" dirty="0">
                <a:solidFill>
                  <a:srgbClr val="FFFFFF"/>
                </a:solidFill>
              </a:rPr>
              <a:t>A SQL function is usually more reliable than an equivalent external function.</a:t>
            </a:r>
            <a:endParaRPr sz="1500" dirty="0">
              <a:solidFill>
                <a:srgbClr val="FFFFFF"/>
              </a:solidFill>
            </a:endParaRPr>
          </a:p>
        </p:txBody>
      </p:sp>
      <p:sp>
        <p:nvSpPr>
          <p:cNvPr id="252" name="Google Shape;252;p20"/>
          <p:cNvSpPr txBox="1"/>
          <p:nvPr/>
        </p:nvSpPr>
        <p:spPr>
          <a:xfrm>
            <a:off x="3831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53" name="Google Shape;253;p20"/>
          <p:cNvSpPr txBox="1">
            <a:spLocks noGrp="1"/>
          </p:cNvSpPr>
          <p:nvPr>
            <p:ph type="body" idx="1"/>
          </p:nvPr>
        </p:nvSpPr>
        <p:spPr>
          <a:xfrm>
            <a:off x="1116000" y="3543525"/>
            <a:ext cx="7832700" cy="808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500" dirty="0">
                <a:solidFill>
                  <a:srgbClr val="FFFFFF"/>
                </a:solidFill>
              </a:rPr>
              <a:t>Provide a powerful but straightforward model for handling conditions and errors</a:t>
            </a:r>
            <a:endParaRPr sz="1500" dirty="0">
              <a:solidFill>
                <a:srgbClr val="FFFFFF"/>
              </a:solidFill>
            </a:endParaRPr>
          </a:p>
        </p:txBody>
      </p:sp>
    </p:spTree>
  </p:cSld>
  <p:clrMapOvr>
    <a:masterClrMapping/>
  </p:clrMapOvr>
  <p:transition spd="slow">
    <p:randomBar dir="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7"/>
        <p:cNvGrpSpPr/>
        <p:nvPr/>
      </p:nvGrpSpPr>
      <p:grpSpPr>
        <a:xfrm>
          <a:off x="0" y="0"/>
          <a:ext cx="0" cy="0"/>
          <a:chOff x="0" y="0"/>
          <a:chExt cx="0" cy="0"/>
        </a:xfrm>
      </p:grpSpPr>
      <p:sp>
        <p:nvSpPr>
          <p:cNvPr id="258" name="Google Shape;258;p2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Introduction to MongoDB</a:t>
            </a:r>
            <a:endParaRPr dirty="0"/>
          </a:p>
        </p:txBody>
      </p:sp>
      <p:sp>
        <p:nvSpPr>
          <p:cNvPr id="259" name="Google Shape;259;p21"/>
          <p:cNvSpPr txBox="1">
            <a:spLocks noGrp="1"/>
          </p:cNvSpPr>
          <p:nvPr>
            <p:ph type="body" idx="1"/>
          </p:nvPr>
        </p:nvSpPr>
        <p:spPr>
          <a:xfrm>
            <a:off x="3582350" y="1228950"/>
            <a:ext cx="5530500" cy="2302200"/>
          </a:xfrm>
          <a:prstGeom prst="rect">
            <a:avLst/>
          </a:prstGeom>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600" dirty="0"/>
              <a:t>It is a NoSQL document database that is open-source. For the creation and maintenance of applications, it is frequently used in conjunction with Amazon Web Services, Azure, and other data sources.</a:t>
            </a:r>
            <a:endParaRPr sz="1600" dirty="0"/>
          </a:p>
          <a:p>
            <a:pPr marL="0" lvl="0" indent="0" algn="l" rtl="0">
              <a:spcBef>
                <a:spcPts val="1600"/>
              </a:spcBef>
              <a:spcAft>
                <a:spcPts val="1600"/>
              </a:spcAft>
              <a:buNone/>
            </a:pPr>
            <a:r>
              <a:rPr lang="en-GB" sz="1600" dirty="0"/>
              <a:t>In simple terms, MongoDB is a document-oriented database. The development and support of this open-source product is handled by 10gen.</a:t>
            </a:r>
            <a:endParaRPr sz="1600" dirty="0"/>
          </a:p>
        </p:txBody>
      </p:sp>
    </p:spTree>
  </p:cSld>
  <p:clrMapOvr>
    <a:masterClrMapping/>
  </p:clrMapOvr>
  <p:transition spd="med">
    <p:pull/>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2"/>
          <p:cNvSpPr txBox="1">
            <a:spLocks noGrp="1"/>
          </p:cNvSpPr>
          <p:nvPr>
            <p:ph type="title"/>
          </p:nvPr>
        </p:nvSpPr>
        <p:spPr>
          <a:xfrm>
            <a:off x="1297500" y="768002"/>
            <a:ext cx="3798900" cy="57260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History of MongoDB</a:t>
            </a:r>
            <a:endParaRPr dirty="0"/>
          </a:p>
        </p:txBody>
      </p:sp>
      <p:sp>
        <p:nvSpPr>
          <p:cNvPr id="265" name="Google Shape;265;p22"/>
          <p:cNvSpPr txBox="1">
            <a:spLocks noGrp="1"/>
          </p:cNvSpPr>
          <p:nvPr>
            <p:ph type="body" idx="1"/>
          </p:nvPr>
        </p:nvSpPr>
        <p:spPr>
          <a:xfrm>
            <a:off x="306350" y="1972550"/>
            <a:ext cx="5256300" cy="241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dirty="0">
                <a:solidFill>
                  <a:srgbClr val="FFFFFF"/>
                </a:solidFill>
              </a:rPr>
              <a:t>The company began developing Mongodb in 2007 as it worked on a platform as a service that was comparable to Microsoft Azure.</a:t>
            </a:r>
            <a:endParaRPr sz="1500" dirty="0">
              <a:solidFill>
                <a:srgbClr val="FFFFFF"/>
              </a:solidFill>
            </a:endParaRPr>
          </a:p>
          <a:p>
            <a:pPr marL="0" lvl="0" indent="0" algn="l" rtl="0">
              <a:spcBef>
                <a:spcPts val="1600"/>
              </a:spcBef>
              <a:spcAft>
                <a:spcPts val="1600"/>
              </a:spcAft>
              <a:buNone/>
            </a:pPr>
            <a:r>
              <a:rPr lang="en-GB" sz="1500" dirty="0">
                <a:solidFill>
                  <a:srgbClr val="FFFFFF"/>
                </a:solidFill>
              </a:rPr>
              <a:t>10gen founded Mongodb, which is now owned by Mongodb Inc., a company with its headquarters in New York. Initially, the platform was intended to be a PAAS (Platform as a Service). Mongodb Inc. released it as an open-source database server toward the end of 2009.</a:t>
            </a:r>
            <a:endParaRPr sz="1500" dirty="0">
              <a:solidFill>
                <a:srgbClr val="FFFFFF"/>
              </a:solidFill>
            </a:endParaRPr>
          </a:p>
        </p:txBody>
      </p:sp>
      <p:pic>
        <p:nvPicPr>
          <p:cNvPr id="266" name="Google Shape;266;p22" descr="offset_comp_267026.jpg"/>
          <p:cNvPicPr preferRelativeResize="0"/>
          <p:nvPr/>
        </p:nvPicPr>
        <p:blipFill rotWithShape="1">
          <a:blip r:embed="rId3">
            <a:alphaModFix/>
          </a:blip>
          <a:srcRect l="39740" t="41470" r="17180" b="-6208"/>
          <a:stretch/>
        </p:blipFill>
        <p:spPr>
          <a:xfrm rot="-5400000">
            <a:off x="5710147" y="2704980"/>
            <a:ext cx="2431500" cy="2436000"/>
          </a:xfrm>
          <a:prstGeom prst="diagStripe">
            <a:avLst>
              <a:gd name="adj" fmla="val 50445"/>
            </a:avLst>
          </a:prstGeom>
          <a:noFill/>
          <a:ln>
            <a:noFill/>
          </a:ln>
        </p:spPr>
      </p:pic>
      <p:pic>
        <p:nvPicPr>
          <p:cNvPr id="267" name="Google Shape;267;p22"/>
          <p:cNvPicPr preferRelativeResize="0"/>
          <p:nvPr/>
        </p:nvPicPr>
        <p:blipFill rotWithShape="1">
          <a:blip r:embed="rId4">
            <a:alphaModFix/>
          </a:blip>
          <a:srcRect l="5047" t="-115517" r="-16953" b="-197193"/>
          <a:stretch/>
        </p:blipFill>
        <p:spPr>
          <a:xfrm rot="-5400000">
            <a:off x="5718946" y="1338207"/>
            <a:ext cx="2504700" cy="2509500"/>
          </a:xfrm>
          <a:prstGeom prst="diagStripe">
            <a:avLst>
              <a:gd name="adj" fmla="val 50445"/>
            </a:avLst>
          </a:prstGeom>
          <a:noFill/>
          <a:ln>
            <a:noFill/>
          </a:ln>
        </p:spPr>
      </p:pic>
      <p:pic>
        <p:nvPicPr>
          <p:cNvPr id="268" name="Google Shape;268;p22" descr="offset_comp_442889_edtied2.jpg"/>
          <p:cNvPicPr preferRelativeResize="0"/>
          <p:nvPr/>
        </p:nvPicPr>
        <p:blipFill rotWithShape="1">
          <a:blip r:embed="rId5">
            <a:alphaModFix/>
          </a:blip>
          <a:srcRect l="23925" t="16463" r="30743" b="15476"/>
          <a:stretch/>
        </p:blipFill>
        <p:spPr>
          <a:xfrm rot="5400000">
            <a:off x="6637386" y="2137210"/>
            <a:ext cx="2504700" cy="2509500"/>
          </a:xfrm>
          <a:prstGeom prst="diagStripe">
            <a:avLst>
              <a:gd name="adj" fmla="val 50445"/>
            </a:avLst>
          </a:prstGeom>
          <a:noFill/>
          <a:ln>
            <a:noFill/>
          </a:ln>
        </p:spPr>
      </p:pic>
      <p:sp>
        <p:nvSpPr>
          <p:cNvPr id="269" name="Google Shape;269;p22"/>
          <p:cNvSpPr/>
          <p:nvPr/>
        </p:nvSpPr>
        <p:spPr>
          <a:xfrm>
            <a:off x="7040600" y="3923575"/>
            <a:ext cx="2106350" cy="1222450"/>
          </a:xfrm>
          <a:custGeom>
            <a:avLst/>
            <a:gdLst/>
            <a:ahLst/>
            <a:cxnLst/>
            <a:rect l="l" t="t" r="r" b="b"/>
            <a:pathLst>
              <a:path w="84254" h="48898" extrusionOk="0">
                <a:moveTo>
                  <a:pt x="0" y="0"/>
                </a:moveTo>
                <a:lnTo>
                  <a:pt x="50319" y="0"/>
                </a:lnTo>
                <a:lnTo>
                  <a:pt x="84254" y="33935"/>
                </a:lnTo>
                <a:lnTo>
                  <a:pt x="84254" y="48898"/>
                </a:lnTo>
                <a:lnTo>
                  <a:pt x="48798" y="48898"/>
                </a:lnTo>
                <a:close/>
              </a:path>
            </a:pathLst>
          </a:custGeom>
          <a:solidFill>
            <a:schemeClr val="accent3"/>
          </a:solidFill>
          <a:ln>
            <a:noFill/>
          </a:ln>
        </p:spPr>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Features of Mongodb</a:t>
            </a:r>
            <a:endParaRPr dirty="0"/>
          </a:p>
        </p:txBody>
      </p:sp>
      <p:sp>
        <p:nvSpPr>
          <p:cNvPr id="275" name="Google Shape;275;p23"/>
          <p:cNvSpPr txBox="1"/>
          <p:nvPr/>
        </p:nvSpPr>
        <p:spPr>
          <a:xfrm>
            <a:off x="383100" y="17436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76" name="Google Shape;276;p23"/>
          <p:cNvSpPr txBox="1">
            <a:spLocks noGrp="1"/>
          </p:cNvSpPr>
          <p:nvPr>
            <p:ph type="body" idx="1"/>
          </p:nvPr>
        </p:nvSpPr>
        <p:spPr>
          <a:xfrm>
            <a:off x="1116000" y="1743675"/>
            <a:ext cx="7929600" cy="808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500" dirty="0">
                <a:solidFill>
                  <a:srgbClr val="FFFFFF"/>
                </a:solidFill>
              </a:rPr>
              <a:t>There are multiple search options in MongoDB, including field, range, and regular expression categories.</a:t>
            </a:r>
            <a:endParaRPr sz="1500" dirty="0">
              <a:solidFill>
                <a:srgbClr val="FFFFFF"/>
              </a:solidFill>
            </a:endParaRPr>
          </a:p>
        </p:txBody>
      </p:sp>
      <p:sp>
        <p:nvSpPr>
          <p:cNvPr id="277" name="Google Shape;277;p23"/>
          <p:cNvSpPr txBox="1"/>
          <p:nvPr/>
        </p:nvSpPr>
        <p:spPr>
          <a:xfrm>
            <a:off x="383100" y="2658481"/>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marL="0" lvl="0" indent="0" algn="l" rtl="0">
              <a:spcBef>
                <a:spcPts val="0"/>
              </a:spcBef>
              <a:spcAft>
                <a:spcPts val="0"/>
              </a:spcAft>
              <a:buNone/>
            </a:pPr>
            <a:endParaRPr sz="1300">
              <a:solidFill>
                <a:srgbClr val="FFFFFF"/>
              </a:solidFill>
            </a:endParaRPr>
          </a:p>
        </p:txBody>
      </p:sp>
      <p:sp>
        <p:nvSpPr>
          <p:cNvPr id="278" name="Google Shape;278;p23"/>
          <p:cNvSpPr txBox="1">
            <a:spLocks noGrp="1"/>
          </p:cNvSpPr>
          <p:nvPr>
            <p:ph type="body" idx="1"/>
          </p:nvPr>
        </p:nvSpPr>
        <p:spPr>
          <a:xfrm>
            <a:off x="1116000" y="2658513"/>
            <a:ext cx="7929600" cy="808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500">
                <a:solidFill>
                  <a:srgbClr val="FFFFFF"/>
                </a:solidFill>
              </a:rPr>
              <a:t>It provides tools for map reduction and aggregation.</a:t>
            </a:r>
            <a:endParaRPr sz="1500">
              <a:solidFill>
                <a:srgbClr val="FFFFFF"/>
              </a:solidFill>
            </a:endParaRPr>
          </a:p>
        </p:txBody>
      </p:sp>
      <p:sp>
        <p:nvSpPr>
          <p:cNvPr id="279" name="Google Shape;279;p23"/>
          <p:cNvSpPr txBox="1"/>
          <p:nvPr/>
        </p:nvSpPr>
        <p:spPr>
          <a:xfrm>
            <a:off x="383100" y="3573344"/>
            <a:ext cx="732900" cy="8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80" name="Google Shape;280;p23"/>
          <p:cNvSpPr txBox="1">
            <a:spLocks noGrp="1"/>
          </p:cNvSpPr>
          <p:nvPr>
            <p:ph type="body" idx="1"/>
          </p:nvPr>
        </p:nvSpPr>
        <p:spPr>
          <a:xfrm>
            <a:off x="1116000" y="3543525"/>
            <a:ext cx="7832700" cy="808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GB" sz="1500">
                <a:solidFill>
                  <a:srgbClr val="FFFFFF"/>
                </a:solidFill>
              </a:rPr>
              <a:t>The code is written in JavaScript instead of Procedures</a:t>
            </a:r>
            <a:endParaRPr sz="1500">
              <a:solidFill>
                <a:srgbClr val="FFFFFF"/>
              </a:solidFill>
            </a:endParaRPr>
          </a:p>
        </p:txBody>
      </p:sp>
    </p:spTree>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4"/>
        <p:cNvGrpSpPr/>
        <p:nvPr/>
      </p:nvGrpSpPr>
      <p:grpSpPr>
        <a:xfrm>
          <a:off x="0" y="0"/>
          <a:ext cx="0" cy="0"/>
          <a:chOff x="0" y="0"/>
          <a:chExt cx="0" cy="0"/>
        </a:xfrm>
      </p:grpSpPr>
      <p:sp>
        <p:nvSpPr>
          <p:cNvPr id="285" name="Google Shape;285;p24"/>
          <p:cNvSpPr txBox="1">
            <a:spLocks noGrp="1"/>
          </p:cNvSpPr>
          <p:nvPr>
            <p:ph type="title"/>
          </p:nvPr>
        </p:nvSpPr>
        <p:spPr>
          <a:xfrm>
            <a:off x="1765090" y="481808"/>
            <a:ext cx="5609700" cy="598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GB" dirty="0"/>
              <a:t>SQL vs. MongoDB: key differences</a:t>
            </a:r>
            <a:endParaRPr dirty="0"/>
          </a:p>
        </p:txBody>
      </p:sp>
      <p:graphicFrame>
        <p:nvGraphicFramePr>
          <p:cNvPr id="289" name="Google Shape;289;p24"/>
          <p:cNvGraphicFramePr/>
          <p:nvPr>
            <p:extLst>
              <p:ext uri="{D42A27DB-BD31-4B8C-83A1-F6EECF244321}">
                <p14:modId xmlns:p14="http://schemas.microsoft.com/office/powerpoint/2010/main" val="3252356176"/>
              </p:ext>
            </p:extLst>
          </p:nvPr>
        </p:nvGraphicFramePr>
        <p:xfrm>
          <a:off x="881915" y="1400123"/>
          <a:ext cx="7376050" cy="3571977"/>
        </p:xfrm>
        <a:graphic>
          <a:graphicData uri="http://schemas.openxmlformats.org/drawingml/2006/table">
            <a:tbl>
              <a:tblPr>
                <a:noFill/>
                <a:tableStyleId>{C7CB1DE2-69EC-43D2-AA96-F98F45491953}</a:tableStyleId>
              </a:tblPr>
              <a:tblGrid>
                <a:gridCol w="3688025">
                  <a:extLst>
                    <a:ext uri="{9D8B030D-6E8A-4147-A177-3AD203B41FA5}">
                      <a16:colId xmlns:a16="http://schemas.microsoft.com/office/drawing/2014/main" val="20000"/>
                    </a:ext>
                  </a:extLst>
                </a:gridCol>
                <a:gridCol w="3688025">
                  <a:extLst>
                    <a:ext uri="{9D8B030D-6E8A-4147-A177-3AD203B41FA5}">
                      <a16:colId xmlns:a16="http://schemas.microsoft.com/office/drawing/2014/main" val="20001"/>
                    </a:ext>
                  </a:extLst>
                </a:gridCol>
              </a:tblGrid>
              <a:tr h="474225">
                <a:tc>
                  <a:txBody>
                    <a:bodyPr/>
                    <a:lstStyle/>
                    <a:p>
                      <a:pPr marL="0" lvl="0" indent="0" algn="ctr" rtl="0">
                        <a:spcBef>
                          <a:spcPts val="0"/>
                        </a:spcBef>
                        <a:spcAft>
                          <a:spcPts val="0"/>
                        </a:spcAft>
                        <a:buNone/>
                      </a:pPr>
                      <a:r>
                        <a:rPr lang="en-GB" sz="2000" b="1" dirty="0">
                          <a:solidFill>
                            <a:srgbClr val="469B45"/>
                          </a:solidFill>
                          <a:latin typeface="Lato" panose="020F0502020204030203" pitchFamily="34" charset="0"/>
                        </a:rPr>
                        <a:t>SQL database</a:t>
                      </a:r>
                      <a:endParaRPr sz="2000" b="1" dirty="0">
                        <a:solidFill>
                          <a:srgbClr val="469B45"/>
                        </a:solidFill>
                        <a:latin typeface="Lato" panose="020F0502020204030203" pitchFamily="34" charset="0"/>
                      </a:endParaRPr>
                    </a:p>
                  </a:txBody>
                  <a:tcPr marL="91425" marR="91425" marT="91425" marB="91425" anchor="ctr"/>
                </a:tc>
                <a:tc>
                  <a:txBody>
                    <a:bodyPr/>
                    <a:lstStyle/>
                    <a:p>
                      <a:pPr marL="0" lvl="0" indent="0" algn="ctr" rtl="0">
                        <a:lnSpc>
                          <a:spcPct val="115000"/>
                        </a:lnSpc>
                        <a:spcBef>
                          <a:spcPts val="0"/>
                        </a:spcBef>
                        <a:spcAft>
                          <a:spcPts val="0"/>
                        </a:spcAft>
                        <a:buNone/>
                      </a:pPr>
                      <a:r>
                        <a:rPr lang="en-GB" sz="2000" b="1" dirty="0">
                          <a:solidFill>
                            <a:srgbClr val="469B45"/>
                          </a:solidFill>
                          <a:latin typeface="Lato" panose="020F0502020204030203" pitchFamily="34" charset="0"/>
                        </a:rPr>
                        <a:t>MongoDB</a:t>
                      </a:r>
                      <a:endParaRPr b="1" dirty="0">
                        <a:solidFill>
                          <a:srgbClr val="469B45"/>
                        </a:solidFill>
                        <a:latin typeface="Lato" panose="020F0502020204030203" pitchFamily="34" charset="0"/>
                      </a:endParaRPr>
                    </a:p>
                  </a:txBody>
                  <a:tcPr marL="91425" marR="91425" marT="91425" marB="91425" anchor="ctr"/>
                </a:tc>
                <a:extLst>
                  <a:ext uri="{0D108BD9-81ED-4DB2-BD59-A6C34878D82A}">
                    <a16:rowId xmlns:a16="http://schemas.microsoft.com/office/drawing/2014/main" val="10000"/>
                  </a:ext>
                </a:extLst>
              </a:tr>
              <a:tr h="474225">
                <a:tc>
                  <a:txBody>
                    <a:bodyPr/>
                    <a:lstStyle/>
                    <a:p>
                      <a:pPr marL="0" lvl="0" indent="0" algn="ctr" rtl="0">
                        <a:spcBef>
                          <a:spcPts val="0"/>
                        </a:spcBef>
                        <a:spcAft>
                          <a:spcPts val="0"/>
                        </a:spcAft>
                        <a:buNone/>
                      </a:pPr>
                      <a:r>
                        <a:rPr lang="en-GB" sz="1700" dirty="0">
                          <a:solidFill>
                            <a:srgbClr val="FF1C26"/>
                          </a:solidFill>
                          <a:latin typeface="Lato" panose="020F0502020204030203" pitchFamily="34" charset="0"/>
                        </a:rPr>
                        <a:t>It is a relational database</a:t>
                      </a:r>
                      <a:endParaRPr sz="1700" dirty="0">
                        <a:solidFill>
                          <a:srgbClr val="FF1C26"/>
                        </a:solidFill>
                        <a:latin typeface="Lato" panose="020F0502020204030203" pitchFamily="34" charset="0"/>
                      </a:endParaRPr>
                    </a:p>
                  </a:txBody>
                  <a:tcPr marL="91425" marR="91425" marT="91425" marB="91425" anchor="ctr"/>
                </a:tc>
                <a:tc>
                  <a:txBody>
                    <a:bodyPr/>
                    <a:lstStyle/>
                    <a:p>
                      <a:pPr marL="0" lvl="0" indent="0" algn="ctr" rtl="0">
                        <a:spcBef>
                          <a:spcPts val="0"/>
                        </a:spcBef>
                        <a:spcAft>
                          <a:spcPts val="0"/>
                        </a:spcAft>
                        <a:buNone/>
                      </a:pPr>
                      <a:r>
                        <a:rPr lang="en-GB" sz="1700">
                          <a:solidFill>
                            <a:srgbClr val="FF1C26"/>
                          </a:solidFill>
                          <a:latin typeface="Lato" panose="020F0502020204030203" pitchFamily="34" charset="0"/>
                        </a:rPr>
                        <a:t>It is a non-relational database</a:t>
                      </a:r>
                      <a:endParaRPr sz="1700">
                        <a:solidFill>
                          <a:srgbClr val="FF1C26"/>
                        </a:solidFill>
                        <a:latin typeface="Lato" panose="020F0502020204030203" pitchFamily="34" charset="0"/>
                      </a:endParaRPr>
                    </a:p>
                  </a:txBody>
                  <a:tcPr marL="91425" marR="91425" marT="91425" marB="91425" anchor="ctr"/>
                </a:tc>
                <a:extLst>
                  <a:ext uri="{0D108BD9-81ED-4DB2-BD59-A6C34878D82A}">
                    <a16:rowId xmlns:a16="http://schemas.microsoft.com/office/drawing/2014/main" val="10001"/>
                  </a:ext>
                </a:extLst>
              </a:tr>
              <a:tr h="474225">
                <a:tc>
                  <a:txBody>
                    <a:bodyPr/>
                    <a:lstStyle/>
                    <a:p>
                      <a:pPr marL="0" lvl="0" indent="0" algn="ctr" rtl="0">
                        <a:lnSpc>
                          <a:spcPct val="115000"/>
                        </a:lnSpc>
                        <a:spcBef>
                          <a:spcPts val="0"/>
                        </a:spcBef>
                        <a:spcAft>
                          <a:spcPts val="0"/>
                        </a:spcAft>
                        <a:buNone/>
                      </a:pPr>
                      <a:r>
                        <a:rPr lang="en-GB" sz="1700" dirty="0">
                          <a:solidFill>
                            <a:srgbClr val="FF1C26"/>
                          </a:solidFill>
                          <a:latin typeface="Lato" panose="020F0502020204030203" pitchFamily="34" charset="0"/>
                        </a:rPr>
                        <a:t>Supports SQL queries</a:t>
                      </a:r>
                      <a:endParaRPr sz="1700" dirty="0">
                        <a:solidFill>
                          <a:srgbClr val="FF1C26"/>
                        </a:solidFill>
                        <a:latin typeface="Lato" panose="020F0502020204030203" pitchFamily="34" charset="0"/>
                      </a:endParaRPr>
                    </a:p>
                  </a:txBody>
                  <a:tcPr marL="91425" marR="91425" marT="91425" marB="91425" anchor="ctr"/>
                </a:tc>
                <a:tc>
                  <a:txBody>
                    <a:bodyPr/>
                    <a:lstStyle/>
                    <a:p>
                      <a:pPr marL="0" lvl="0" indent="0" algn="ctr" rtl="0">
                        <a:spcBef>
                          <a:spcPts val="0"/>
                        </a:spcBef>
                        <a:spcAft>
                          <a:spcPts val="0"/>
                        </a:spcAft>
                        <a:buNone/>
                      </a:pPr>
                      <a:r>
                        <a:rPr lang="en-GB" sz="1700" dirty="0">
                          <a:solidFill>
                            <a:srgbClr val="FF1C26"/>
                          </a:solidFill>
                          <a:latin typeface="Lato" panose="020F0502020204030203" pitchFamily="34" charset="0"/>
                        </a:rPr>
                        <a:t>Supports JSON queries</a:t>
                      </a:r>
                      <a:endParaRPr sz="1700" dirty="0">
                        <a:solidFill>
                          <a:srgbClr val="FF1C26"/>
                        </a:solidFill>
                        <a:latin typeface="Lato" panose="020F0502020204030203" pitchFamily="34" charset="0"/>
                      </a:endParaRPr>
                    </a:p>
                  </a:txBody>
                  <a:tcPr marL="91425" marR="91425" marT="91425" marB="91425" anchor="ctr"/>
                </a:tc>
                <a:extLst>
                  <a:ext uri="{0D108BD9-81ED-4DB2-BD59-A6C34878D82A}">
                    <a16:rowId xmlns:a16="http://schemas.microsoft.com/office/drawing/2014/main" val="10002"/>
                  </a:ext>
                </a:extLst>
              </a:tr>
              <a:tr h="474225">
                <a:tc>
                  <a:txBody>
                    <a:bodyPr/>
                    <a:lstStyle/>
                    <a:p>
                      <a:pPr marL="0" lvl="0" indent="0" algn="ctr" rtl="0">
                        <a:lnSpc>
                          <a:spcPct val="115000"/>
                        </a:lnSpc>
                        <a:spcBef>
                          <a:spcPts val="0"/>
                        </a:spcBef>
                        <a:spcAft>
                          <a:spcPts val="0"/>
                        </a:spcAft>
                        <a:buNone/>
                      </a:pPr>
                      <a:r>
                        <a:rPr lang="en-GB" sz="1700" dirty="0">
                          <a:solidFill>
                            <a:srgbClr val="FF1C26"/>
                          </a:solidFill>
                          <a:latin typeface="Lato" panose="020F0502020204030203" pitchFamily="34" charset="0"/>
                        </a:rPr>
                        <a:t>Scalable vertically – increasing RAM</a:t>
                      </a:r>
                      <a:endParaRPr sz="1700" dirty="0">
                        <a:solidFill>
                          <a:srgbClr val="FF1C26"/>
                        </a:solidFill>
                        <a:latin typeface="Lato" panose="020F0502020204030203" pitchFamily="34" charset="0"/>
                      </a:endParaRPr>
                    </a:p>
                  </a:txBody>
                  <a:tcPr marL="91425" marR="91425" marT="91425" marB="91425" anchor="ctr"/>
                </a:tc>
                <a:tc>
                  <a:txBody>
                    <a:bodyPr/>
                    <a:lstStyle/>
                    <a:p>
                      <a:pPr marL="0" lvl="0" indent="0" algn="ctr" rtl="0">
                        <a:spcBef>
                          <a:spcPts val="0"/>
                        </a:spcBef>
                        <a:spcAft>
                          <a:spcPts val="0"/>
                        </a:spcAft>
                        <a:buNone/>
                      </a:pPr>
                      <a:r>
                        <a:rPr lang="en-GB" sz="1700" dirty="0">
                          <a:solidFill>
                            <a:srgbClr val="FF1C26"/>
                          </a:solidFill>
                          <a:latin typeface="Lato" panose="020F0502020204030203" pitchFamily="34" charset="0"/>
                        </a:rPr>
                        <a:t>Horizontal scalability – more servers can be added</a:t>
                      </a:r>
                      <a:endParaRPr sz="1700" dirty="0">
                        <a:solidFill>
                          <a:srgbClr val="FF1C26"/>
                        </a:solidFill>
                        <a:latin typeface="Lato" panose="020F0502020204030203" pitchFamily="34" charset="0"/>
                      </a:endParaRPr>
                    </a:p>
                  </a:txBody>
                  <a:tcPr marL="91425" marR="91425" marT="91425" marB="91425" anchor="ctr"/>
                </a:tc>
                <a:extLst>
                  <a:ext uri="{0D108BD9-81ED-4DB2-BD59-A6C34878D82A}">
                    <a16:rowId xmlns:a16="http://schemas.microsoft.com/office/drawing/2014/main" val="10003"/>
                  </a:ext>
                </a:extLst>
              </a:tr>
              <a:tr h="474225">
                <a:tc>
                  <a:txBody>
                    <a:bodyPr/>
                    <a:lstStyle/>
                    <a:p>
                      <a:pPr marL="0" lvl="0" indent="0" algn="ctr" rtl="0">
                        <a:spcBef>
                          <a:spcPts val="0"/>
                        </a:spcBef>
                        <a:spcAft>
                          <a:spcPts val="0"/>
                        </a:spcAft>
                        <a:buNone/>
                      </a:pPr>
                      <a:r>
                        <a:rPr lang="en-GB" sz="1700">
                          <a:solidFill>
                            <a:srgbClr val="FF1C26"/>
                          </a:solidFill>
                          <a:latin typeface="Lato" panose="020F0502020204030203" pitchFamily="34" charset="0"/>
                        </a:rPr>
                        <a:t>Contains predefined schema</a:t>
                      </a:r>
                      <a:endParaRPr sz="1700">
                        <a:solidFill>
                          <a:srgbClr val="FF1C26"/>
                        </a:solidFill>
                        <a:latin typeface="Lato" panose="020F0502020204030203" pitchFamily="34" charset="0"/>
                      </a:endParaRPr>
                    </a:p>
                  </a:txBody>
                  <a:tcPr marL="91425" marR="91425" marT="91425" marB="91425" anchor="ctr"/>
                </a:tc>
                <a:tc>
                  <a:txBody>
                    <a:bodyPr/>
                    <a:lstStyle/>
                    <a:p>
                      <a:pPr marL="0" lvl="0" indent="0" algn="ctr" rtl="0">
                        <a:spcBef>
                          <a:spcPts val="0"/>
                        </a:spcBef>
                        <a:spcAft>
                          <a:spcPts val="0"/>
                        </a:spcAft>
                        <a:buNone/>
                      </a:pPr>
                      <a:r>
                        <a:rPr lang="en-GB" sz="1700" dirty="0">
                          <a:solidFill>
                            <a:srgbClr val="FF1C26"/>
                          </a:solidFill>
                          <a:latin typeface="Lato" panose="020F0502020204030203" pitchFamily="34" charset="0"/>
                        </a:rPr>
                        <a:t>It contains a dynamic schema</a:t>
                      </a:r>
                      <a:endParaRPr sz="1700" dirty="0">
                        <a:solidFill>
                          <a:srgbClr val="FF1C26"/>
                        </a:solidFill>
                        <a:latin typeface="Lato" panose="020F0502020204030203" pitchFamily="34" charset="0"/>
                      </a:endParaRPr>
                    </a:p>
                  </a:txBody>
                  <a:tcPr marL="91425" marR="91425" marT="91425" marB="91425" anchor="ctr"/>
                </a:tc>
                <a:extLst>
                  <a:ext uri="{0D108BD9-81ED-4DB2-BD59-A6C34878D82A}">
                    <a16:rowId xmlns:a16="http://schemas.microsoft.com/office/drawing/2014/main" val="10004"/>
                  </a:ext>
                </a:extLst>
              </a:tr>
              <a:tr h="474225">
                <a:tc>
                  <a:txBody>
                    <a:bodyPr/>
                    <a:lstStyle/>
                    <a:p>
                      <a:pPr marL="0" lvl="0" indent="0" algn="ctr" rtl="0">
                        <a:spcBef>
                          <a:spcPts val="0"/>
                        </a:spcBef>
                        <a:spcAft>
                          <a:spcPts val="0"/>
                        </a:spcAft>
                        <a:buNone/>
                      </a:pPr>
                      <a:r>
                        <a:rPr lang="en-GB" sz="1700">
                          <a:solidFill>
                            <a:srgbClr val="FF1C26"/>
                          </a:solidFill>
                          <a:latin typeface="Lato" panose="020F0502020204030203" pitchFamily="34" charset="0"/>
                        </a:rPr>
                        <a:t>Trigger support</a:t>
                      </a:r>
                      <a:endParaRPr sz="1700">
                        <a:solidFill>
                          <a:srgbClr val="FF1C26"/>
                        </a:solidFill>
                        <a:latin typeface="Lato" panose="020F0502020204030203" pitchFamily="34" charset="0"/>
                      </a:endParaRPr>
                    </a:p>
                  </a:txBody>
                  <a:tcPr marL="91425" marR="91425" marT="91425" marB="91425" anchor="ctr"/>
                </a:tc>
                <a:tc>
                  <a:txBody>
                    <a:bodyPr/>
                    <a:lstStyle/>
                    <a:p>
                      <a:pPr marL="0" lvl="0" indent="0" algn="ctr" rtl="0">
                        <a:spcBef>
                          <a:spcPts val="0"/>
                        </a:spcBef>
                        <a:spcAft>
                          <a:spcPts val="0"/>
                        </a:spcAft>
                        <a:buNone/>
                      </a:pPr>
                      <a:r>
                        <a:rPr lang="en-GB" sz="1700" dirty="0">
                          <a:solidFill>
                            <a:srgbClr val="FF1C26"/>
                          </a:solidFill>
                          <a:latin typeface="Lato" panose="020F0502020204030203" pitchFamily="34" charset="0"/>
                        </a:rPr>
                        <a:t>It does not support triggers</a:t>
                      </a:r>
                      <a:endParaRPr sz="1700" dirty="0">
                        <a:solidFill>
                          <a:srgbClr val="FF1C26"/>
                        </a:solidFill>
                        <a:latin typeface="Lato" panose="020F0502020204030203" pitchFamily="34" charset="0"/>
                      </a:endParaRPr>
                    </a:p>
                  </a:txBody>
                  <a:tcPr marL="91425" marR="91425" marT="91425" marB="91425" anchor="ctr"/>
                </a:tc>
                <a:extLst>
                  <a:ext uri="{0D108BD9-81ED-4DB2-BD59-A6C34878D82A}">
                    <a16:rowId xmlns:a16="http://schemas.microsoft.com/office/drawing/2014/main" val="10005"/>
                  </a:ext>
                </a:extLst>
              </a:tr>
              <a:tr h="474225">
                <a:tc>
                  <a:txBody>
                    <a:bodyPr/>
                    <a:lstStyle/>
                    <a:p>
                      <a:pPr marL="0" lvl="0" indent="0" algn="ctr" rtl="0">
                        <a:spcBef>
                          <a:spcPts val="0"/>
                        </a:spcBef>
                        <a:spcAft>
                          <a:spcPts val="0"/>
                        </a:spcAft>
                        <a:buNone/>
                      </a:pPr>
                      <a:r>
                        <a:rPr lang="en-GB" sz="1700">
                          <a:solidFill>
                            <a:srgbClr val="FF1C26"/>
                          </a:solidFill>
                          <a:latin typeface="Lato" panose="020F0502020204030203" pitchFamily="34" charset="0"/>
                        </a:rPr>
                        <a:t>Foreign key support</a:t>
                      </a:r>
                      <a:endParaRPr sz="1700">
                        <a:solidFill>
                          <a:srgbClr val="FF1C26"/>
                        </a:solidFill>
                        <a:latin typeface="Lato" panose="020F0502020204030203" pitchFamily="34" charset="0"/>
                      </a:endParaRPr>
                    </a:p>
                  </a:txBody>
                  <a:tcPr marL="91425" marR="91425" marT="91425" marB="91425" anchor="ctr"/>
                </a:tc>
                <a:tc>
                  <a:txBody>
                    <a:bodyPr/>
                    <a:lstStyle/>
                    <a:p>
                      <a:pPr marL="0" lvl="0" indent="0" algn="ctr" rtl="0">
                        <a:spcBef>
                          <a:spcPts val="0"/>
                        </a:spcBef>
                        <a:spcAft>
                          <a:spcPts val="0"/>
                        </a:spcAft>
                        <a:buNone/>
                      </a:pPr>
                      <a:r>
                        <a:rPr lang="en-GB" sz="1700" dirty="0">
                          <a:solidFill>
                            <a:srgbClr val="FF1C26"/>
                          </a:solidFill>
                          <a:latin typeface="Lato" panose="020F0502020204030203" pitchFamily="34" charset="0"/>
                        </a:rPr>
                        <a:t>It does not support foreign keys</a:t>
                      </a:r>
                      <a:endParaRPr sz="1700" dirty="0">
                        <a:solidFill>
                          <a:srgbClr val="FF1C26"/>
                        </a:solidFill>
                        <a:latin typeface="Lato" panose="020F0502020204030203" pitchFamily="34" charset="0"/>
                      </a:endParaRPr>
                    </a:p>
                  </a:txBody>
                  <a:tcPr marL="91425" marR="91425" marT="91425" marB="91425" anchor="ctr"/>
                </a:tc>
                <a:extLst>
                  <a:ext uri="{0D108BD9-81ED-4DB2-BD59-A6C34878D82A}">
                    <a16:rowId xmlns:a16="http://schemas.microsoft.com/office/drawing/2014/main" val="10006"/>
                  </a:ext>
                </a:extLst>
              </a:tr>
            </a:tbl>
          </a:graphicData>
        </a:graphic>
      </p:graphicFrame>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grpSp>
        <p:nvGrpSpPr>
          <p:cNvPr id="294" name="Google Shape;294;p25"/>
          <p:cNvGrpSpPr/>
          <p:nvPr/>
        </p:nvGrpSpPr>
        <p:grpSpPr>
          <a:xfrm>
            <a:off x="2833760" y="1272110"/>
            <a:ext cx="3461100" cy="2671532"/>
            <a:chOff x="3553042" y="1657806"/>
            <a:chExt cx="3461100" cy="2671532"/>
          </a:xfrm>
        </p:grpSpPr>
        <p:sp>
          <p:nvSpPr>
            <p:cNvPr id="295" name="Google Shape;295;p25"/>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5"/>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5"/>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5"/>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5"/>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5"/>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5"/>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5"/>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3" name="Google Shape;303;p25"/>
          <p:cNvPicPr preferRelativeResize="0"/>
          <p:nvPr/>
        </p:nvPicPr>
        <p:blipFill rotWithShape="1">
          <a:blip r:embed="rId3">
            <a:alphaModFix/>
          </a:blip>
          <a:srcRect r="25589"/>
          <a:stretch/>
        </p:blipFill>
        <p:spPr>
          <a:xfrm>
            <a:off x="2886903" y="1329319"/>
            <a:ext cx="3355200" cy="1911900"/>
          </a:xfrm>
          <a:prstGeom prst="rect">
            <a:avLst/>
          </a:prstGeom>
          <a:noFill/>
          <a:ln>
            <a:noFill/>
          </a:ln>
        </p:spPr>
      </p:pic>
      <p:sp>
        <p:nvSpPr>
          <p:cNvPr id="304" name="Google Shape;304;p25"/>
          <p:cNvSpPr/>
          <p:nvPr/>
        </p:nvSpPr>
        <p:spPr>
          <a:xfrm flipH="1">
            <a:off x="2886886" y="1330368"/>
            <a:ext cx="3355200" cy="19098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5"/>
          <p:cNvSpPr txBox="1">
            <a:spLocks noGrp="1"/>
          </p:cNvSpPr>
          <p:nvPr>
            <p:ph type="title" idx="2"/>
          </p:nvPr>
        </p:nvSpPr>
        <p:spPr>
          <a:xfrm>
            <a:off x="631625" y="2225550"/>
            <a:ext cx="15981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700" b="1" dirty="0"/>
              <a:t>Thank you!</a:t>
            </a:r>
            <a:endParaRPr sz="1700" b="1" dirty="0"/>
          </a:p>
        </p:txBody>
      </p:sp>
      <p:sp>
        <p:nvSpPr>
          <p:cNvPr id="306" name="Google Shape;306;p25"/>
          <p:cNvSpPr txBox="1">
            <a:spLocks noGrp="1"/>
          </p:cNvSpPr>
          <p:nvPr>
            <p:ph type="body" idx="4294967295"/>
          </p:nvPr>
        </p:nvSpPr>
        <p:spPr>
          <a:xfrm>
            <a:off x="6294850" y="2225550"/>
            <a:ext cx="2849100" cy="69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600" b="1" dirty="0">
                <a:solidFill>
                  <a:schemeClr val="dk1"/>
                </a:solidFill>
                <a:latin typeface="Lato" panose="020F0502020204030203" pitchFamily="34" charset="0"/>
                <a:ea typeface="Arial"/>
                <a:cs typeface="Arial"/>
                <a:sym typeface="Arial"/>
              </a:rPr>
              <a:t>SQL Database vs MongoDB</a:t>
            </a:r>
            <a:endParaRPr sz="1600" b="1" dirty="0">
              <a:solidFill>
                <a:schemeClr val="dk1"/>
              </a:solidFill>
              <a:latin typeface="Lato" panose="020F0502020204030203" pitchFamily="34" charset="0"/>
            </a:endParaRPr>
          </a:p>
        </p:txBody>
      </p:sp>
      <p:cxnSp>
        <p:nvCxnSpPr>
          <p:cNvPr id="307" name="Google Shape;307;p25"/>
          <p:cNvCxnSpPr>
            <a:stCxn id="304" idx="4"/>
            <a:endCxn id="304" idx="0"/>
          </p:cNvCxnSpPr>
          <p:nvPr/>
        </p:nvCxnSpPr>
        <p:spPr>
          <a:xfrm rot="10800000" flipH="1">
            <a:off x="2886886" y="1330368"/>
            <a:ext cx="3355200" cy="1909800"/>
          </a:xfrm>
          <a:prstGeom prst="straightConnector1">
            <a:avLst/>
          </a:prstGeom>
          <a:noFill/>
          <a:ln w="9525" cap="flat" cmpd="sng">
            <a:solidFill>
              <a:schemeClr val="dk2"/>
            </a:solidFill>
            <a:prstDash val="solid"/>
            <a:round/>
            <a:headEnd type="none" w="med" len="med"/>
            <a:tailEnd type="none" w="med" len="med"/>
          </a:ln>
        </p:spPr>
      </p:cxnSp>
      <p:pic>
        <p:nvPicPr>
          <p:cNvPr id="308" name="Google Shape;308;p25"/>
          <p:cNvPicPr preferRelativeResize="0"/>
          <p:nvPr/>
        </p:nvPicPr>
        <p:blipFill rotWithShape="1">
          <a:blip r:embed="rId4">
            <a:alphaModFix/>
          </a:blip>
          <a:srcRect r="41383"/>
          <a:stretch/>
        </p:blipFill>
        <p:spPr>
          <a:xfrm>
            <a:off x="4572000" y="1329325"/>
            <a:ext cx="1670076" cy="1911899"/>
          </a:xfrm>
          <a:prstGeom prst="rect">
            <a:avLst/>
          </a:prstGeom>
          <a:noFill/>
          <a:ln>
            <a:noFill/>
          </a:ln>
        </p:spPr>
      </p:pic>
      <p:cxnSp>
        <p:nvCxnSpPr>
          <p:cNvPr id="309" name="Google Shape;309;p25"/>
          <p:cNvCxnSpPr/>
          <p:nvPr/>
        </p:nvCxnSpPr>
        <p:spPr>
          <a:xfrm>
            <a:off x="4567250" y="1338275"/>
            <a:ext cx="4800" cy="1890600"/>
          </a:xfrm>
          <a:prstGeom prst="straightConnector1">
            <a:avLst/>
          </a:prstGeom>
          <a:noFill/>
          <a:ln w="28575" cap="flat" cmpd="sng">
            <a:solidFill>
              <a:srgbClr val="469B45"/>
            </a:solidFill>
            <a:prstDash val="solid"/>
            <a:round/>
            <a:headEnd type="none" w="med" len="med"/>
            <a:tailEnd type="none" w="med" len="med"/>
          </a:ln>
        </p:spPr>
      </p:cxnSp>
      <p:sp>
        <p:nvSpPr>
          <p:cNvPr id="310" name="Google Shape;310;p25"/>
          <p:cNvSpPr/>
          <p:nvPr/>
        </p:nvSpPr>
        <p:spPr>
          <a:xfrm>
            <a:off x="104775" y="161925"/>
            <a:ext cx="428700" cy="2859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444</Words>
  <Application>Microsoft Office PowerPoint</Application>
  <PresentationFormat>Affichage à l'écran (16:9)</PresentationFormat>
  <Paragraphs>42</Paragraphs>
  <Slides>9</Slides>
  <Notes>9</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9</vt:i4>
      </vt:variant>
    </vt:vector>
  </HeadingPairs>
  <TitlesOfParts>
    <vt:vector size="13" baseType="lpstr">
      <vt:lpstr>Montserrat</vt:lpstr>
      <vt:lpstr>Lato</vt:lpstr>
      <vt:lpstr>Arial</vt:lpstr>
      <vt:lpstr>Focus</vt:lpstr>
      <vt:lpstr>Présentation PowerPoint</vt:lpstr>
      <vt:lpstr>Introduction to SQL</vt:lpstr>
      <vt:lpstr>History of SQL</vt:lpstr>
      <vt:lpstr>Features of SQL</vt:lpstr>
      <vt:lpstr>Introduction to MongoDB</vt:lpstr>
      <vt:lpstr>History of MongoDB</vt:lpstr>
      <vt:lpstr>Features of Mongodb</vt:lpstr>
      <vt:lpstr>SQL vs. MongoDB: key differences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DELL</dc:creator>
  <cp:lastModifiedBy>DELL</cp:lastModifiedBy>
  <cp:revision>3</cp:revision>
  <dcterms:modified xsi:type="dcterms:W3CDTF">2023-05-20T22:12:42Z</dcterms:modified>
</cp:coreProperties>
</file>